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6D"/>
    <a:srgbClr val="C00000"/>
    <a:srgbClr val="CC0000"/>
    <a:srgbClr val="1C2046"/>
    <a:srgbClr val="FFB553"/>
    <a:srgbClr val="F28C00"/>
    <a:srgbClr val="FFA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72" d="100"/>
          <a:sy n="172" d="100"/>
        </p:scale>
        <p:origin x="1116" y="-24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21677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602986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1345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250650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61732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23525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91608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699585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859386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5938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718103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956D7-5325-4A9A-BB3A-3D2EAAB6D96F}" type="datetimeFigureOut">
              <a:rPr lang="LID4096" smtClean="0"/>
              <a:t>02/13/2024</a:t>
            </a:fld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E29DC-32CF-418D-85E8-43810E8F1C99}" type="slidenum">
              <a:rPr lang="LID4096" smtClean="0"/>
              <a:t>‹Nr.›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559452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nfo@samsic.a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: abgerundete Ecken 4">
            <a:extLst>
              <a:ext uri="{FF2B5EF4-FFF2-40B4-BE49-F238E27FC236}">
                <a16:creationId xmlns:a16="http://schemas.microsoft.com/office/drawing/2014/main" id="{51187037-3B06-406A-8C1E-2DFFF84FF134}"/>
              </a:ext>
            </a:extLst>
          </p:cNvPr>
          <p:cNvSpPr/>
          <p:nvPr/>
        </p:nvSpPr>
        <p:spPr>
          <a:xfrm>
            <a:off x="133243" y="2253153"/>
            <a:ext cx="3200395" cy="1340979"/>
          </a:xfrm>
          <a:prstGeom prst="roundRect">
            <a:avLst/>
          </a:prstGeom>
          <a:solidFill>
            <a:schemeClr val="accent6">
              <a:lumMod val="50000"/>
              <a:alpha val="74902"/>
            </a:schemeClr>
          </a:solidFill>
          <a:ln>
            <a:solidFill>
              <a:schemeClr val="tx1">
                <a:alpha val="7490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>
              <a:latin typeface="+mj-lt"/>
            </a:endParaRP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29ACAF52-4B5F-461E-BE0D-D0D3D42B4F6D}"/>
              </a:ext>
            </a:extLst>
          </p:cNvPr>
          <p:cNvSpPr/>
          <p:nvPr/>
        </p:nvSpPr>
        <p:spPr>
          <a:xfrm>
            <a:off x="3519054" y="2248772"/>
            <a:ext cx="1510145" cy="1340337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B7F81303-B04E-4131-BF5E-249A767E10C4}"/>
              </a:ext>
            </a:extLst>
          </p:cNvPr>
          <p:cNvSpPr/>
          <p:nvPr/>
        </p:nvSpPr>
        <p:spPr>
          <a:xfrm>
            <a:off x="5200766" y="2248772"/>
            <a:ext cx="1510144" cy="134536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10" name="Rechteck: abgerundete Ecken 9">
            <a:extLst>
              <a:ext uri="{FF2B5EF4-FFF2-40B4-BE49-F238E27FC236}">
                <a16:creationId xmlns:a16="http://schemas.microsoft.com/office/drawing/2014/main" id="{0B6429B7-25B9-423E-86F6-971F9F2C0502}"/>
              </a:ext>
            </a:extLst>
          </p:cNvPr>
          <p:cNvSpPr/>
          <p:nvPr/>
        </p:nvSpPr>
        <p:spPr>
          <a:xfrm>
            <a:off x="1820426" y="3796671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8A4EBECF-13F3-4361-97EA-CC277314DD0B}"/>
              </a:ext>
            </a:extLst>
          </p:cNvPr>
          <p:cNvSpPr/>
          <p:nvPr/>
        </p:nvSpPr>
        <p:spPr>
          <a:xfrm>
            <a:off x="3510678" y="3796671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13" name="Rechteck: abgerundete Ecken 12">
            <a:extLst>
              <a:ext uri="{FF2B5EF4-FFF2-40B4-BE49-F238E27FC236}">
                <a16:creationId xmlns:a16="http://schemas.microsoft.com/office/drawing/2014/main" id="{485C6F50-E0BC-4C57-B936-2E23B53DD6AB}"/>
              </a:ext>
            </a:extLst>
          </p:cNvPr>
          <p:cNvSpPr/>
          <p:nvPr/>
        </p:nvSpPr>
        <p:spPr>
          <a:xfrm>
            <a:off x="130174" y="3800048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14" name="Rechteck: abgerundete Ecken 13">
            <a:extLst>
              <a:ext uri="{FF2B5EF4-FFF2-40B4-BE49-F238E27FC236}">
                <a16:creationId xmlns:a16="http://schemas.microsoft.com/office/drawing/2014/main" id="{FA4EE7B3-2BDE-4751-B102-255BBB322648}"/>
              </a:ext>
            </a:extLst>
          </p:cNvPr>
          <p:cNvSpPr/>
          <p:nvPr/>
        </p:nvSpPr>
        <p:spPr>
          <a:xfrm>
            <a:off x="1820426" y="5279107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15" name="Rechteck: abgerundete Ecken 14">
            <a:extLst>
              <a:ext uri="{FF2B5EF4-FFF2-40B4-BE49-F238E27FC236}">
                <a16:creationId xmlns:a16="http://schemas.microsoft.com/office/drawing/2014/main" id="{03BAA17B-877C-49A9-ADBD-9C195354F9F4}"/>
              </a:ext>
            </a:extLst>
          </p:cNvPr>
          <p:cNvSpPr/>
          <p:nvPr/>
        </p:nvSpPr>
        <p:spPr>
          <a:xfrm>
            <a:off x="5200929" y="5279107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16" name="Rechteck: abgerundete Ecken 15">
            <a:extLst>
              <a:ext uri="{FF2B5EF4-FFF2-40B4-BE49-F238E27FC236}">
                <a16:creationId xmlns:a16="http://schemas.microsoft.com/office/drawing/2014/main" id="{CCBF95F3-E1D2-4F9E-8D27-63F3E2FE6F82}"/>
              </a:ext>
            </a:extLst>
          </p:cNvPr>
          <p:cNvSpPr/>
          <p:nvPr/>
        </p:nvSpPr>
        <p:spPr>
          <a:xfrm>
            <a:off x="3510678" y="5279107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17" name="Rechteck: abgerundete Ecken 16">
            <a:extLst>
              <a:ext uri="{FF2B5EF4-FFF2-40B4-BE49-F238E27FC236}">
                <a16:creationId xmlns:a16="http://schemas.microsoft.com/office/drawing/2014/main" id="{52B3093F-67B2-4010-97E6-9B4A8493A3F2}"/>
              </a:ext>
            </a:extLst>
          </p:cNvPr>
          <p:cNvSpPr/>
          <p:nvPr/>
        </p:nvSpPr>
        <p:spPr>
          <a:xfrm>
            <a:off x="117181" y="5269434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18" name="Rechteck: abgerundete Ecken 17">
            <a:extLst>
              <a:ext uri="{FF2B5EF4-FFF2-40B4-BE49-F238E27FC236}">
                <a16:creationId xmlns:a16="http://schemas.microsoft.com/office/drawing/2014/main" id="{18FDE8B8-CACC-4870-A60E-AD71FA22AD91}"/>
              </a:ext>
            </a:extLst>
          </p:cNvPr>
          <p:cNvSpPr/>
          <p:nvPr/>
        </p:nvSpPr>
        <p:spPr>
          <a:xfrm>
            <a:off x="125094" y="6749458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19" name="Rechteck: abgerundete Ecken 18">
            <a:extLst>
              <a:ext uri="{FF2B5EF4-FFF2-40B4-BE49-F238E27FC236}">
                <a16:creationId xmlns:a16="http://schemas.microsoft.com/office/drawing/2014/main" id="{CFFBEDBA-02F1-4764-A967-5F843E3E77D3}"/>
              </a:ext>
            </a:extLst>
          </p:cNvPr>
          <p:cNvSpPr/>
          <p:nvPr/>
        </p:nvSpPr>
        <p:spPr>
          <a:xfrm>
            <a:off x="3505597" y="6749458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21" name="Rechteck: abgerundete Ecken 20">
            <a:extLst>
              <a:ext uri="{FF2B5EF4-FFF2-40B4-BE49-F238E27FC236}">
                <a16:creationId xmlns:a16="http://schemas.microsoft.com/office/drawing/2014/main" id="{7D4A14A1-6E50-48B6-8787-A02F0CE0B33C}"/>
              </a:ext>
            </a:extLst>
          </p:cNvPr>
          <p:cNvSpPr/>
          <p:nvPr/>
        </p:nvSpPr>
        <p:spPr>
          <a:xfrm>
            <a:off x="185192" y="2317230"/>
            <a:ext cx="3084183" cy="34925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>
                <a:latin typeface="Proxima Nova Lt" panose="02000506030000020004" pitchFamily="50" charset="0"/>
              </a:rPr>
              <a:t>AUF- &amp; ABBAUZEITEN</a:t>
            </a:r>
            <a:endParaRPr lang="LID4096" sz="1000" dirty="0">
              <a:latin typeface="Proxima Nova Lt" panose="02000506030000020004" pitchFamily="50" charset="0"/>
            </a:endParaRPr>
          </a:p>
        </p:txBody>
      </p:sp>
      <p:sp>
        <p:nvSpPr>
          <p:cNvPr id="22" name="Rechteck: abgerundete Ecken 21">
            <a:extLst>
              <a:ext uri="{FF2B5EF4-FFF2-40B4-BE49-F238E27FC236}">
                <a16:creationId xmlns:a16="http://schemas.microsoft.com/office/drawing/2014/main" id="{B542B9F5-68F9-48B9-9CFC-11B5AF0645C7}"/>
              </a:ext>
            </a:extLst>
          </p:cNvPr>
          <p:cNvSpPr/>
          <p:nvPr/>
        </p:nvSpPr>
        <p:spPr>
          <a:xfrm>
            <a:off x="3572330" y="2317230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>
                <a:latin typeface="Proxima Nova Lt" panose="02000506030000020004" pitchFamily="50" charset="0"/>
              </a:rPr>
              <a:t>AUSSTELLER- &amp;</a:t>
            </a:r>
          </a:p>
          <a:p>
            <a:pPr algn="ctr"/>
            <a:r>
              <a:rPr lang="de-AT" sz="1000" dirty="0">
                <a:latin typeface="Proxima Nova Lt" panose="02000506030000020004" pitchFamily="50" charset="0"/>
              </a:rPr>
              <a:t>PARKKARTEN</a:t>
            </a:r>
            <a:endParaRPr lang="LID4096" sz="1000" dirty="0">
              <a:latin typeface="Proxima Nova Lt" panose="02000506030000020004" pitchFamily="50" charset="0"/>
            </a:endParaRPr>
          </a:p>
        </p:txBody>
      </p:sp>
      <p:sp>
        <p:nvSpPr>
          <p:cNvPr id="23" name="Rechteck: abgerundete Ecken 22">
            <a:extLst>
              <a:ext uri="{FF2B5EF4-FFF2-40B4-BE49-F238E27FC236}">
                <a16:creationId xmlns:a16="http://schemas.microsoft.com/office/drawing/2014/main" id="{0879A34D-4691-4AD2-8F96-368B50CD4BE7}"/>
              </a:ext>
            </a:extLst>
          </p:cNvPr>
          <p:cNvSpPr/>
          <p:nvPr/>
        </p:nvSpPr>
        <p:spPr>
          <a:xfrm>
            <a:off x="5257501" y="2317230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900" dirty="0">
                <a:latin typeface="Proxima Nova Lt" panose="02000506030000020004" pitchFamily="50" charset="0"/>
              </a:rPr>
              <a:t>AV-AUSSTATTUNG</a:t>
            </a:r>
            <a:endParaRPr lang="LID4096" sz="900" dirty="0">
              <a:latin typeface="Proxima Nova Lt" panose="02000506030000020004" pitchFamily="50" charset="0"/>
            </a:endParaRPr>
          </a:p>
        </p:txBody>
      </p:sp>
      <p:sp>
        <p:nvSpPr>
          <p:cNvPr id="26" name="Rechteck: abgerundete Ecken 25">
            <a:extLst>
              <a:ext uri="{FF2B5EF4-FFF2-40B4-BE49-F238E27FC236}">
                <a16:creationId xmlns:a16="http://schemas.microsoft.com/office/drawing/2014/main" id="{D4774CEE-B049-4397-A039-7117FB24C804}"/>
              </a:ext>
            </a:extLst>
          </p:cNvPr>
          <p:cNvSpPr/>
          <p:nvPr/>
        </p:nvSpPr>
        <p:spPr>
          <a:xfrm>
            <a:off x="1872376" y="3859161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cap="all" dirty="0">
                <a:latin typeface="Proxima Nova Lt" panose="02000506030000020004" pitchFamily="50" charset="0"/>
              </a:rPr>
              <a:t>Internet &amp;</a:t>
            </a:r>
          </a:p>
          <a:p>
            <a:pPr algn="ctr"/>
            <a:r>
              <a:rPr lang="de-AT" sz="900" cap="all" dirty="0">
                <a:latin typeface="Proxima Nova Lt" panose="02000506030000020004" pitchFamily="50" charset="0"/>
              </a:rPr>
              <a:t> </a:t>
            </a:r>
            <a:r>
              <a:rPr lang="de-AT" sz="1000" cap="all" dirty="0">
                <a:latin typeface="Proxima Nova Lt" panose="02000506030000020004" pitchFamily="50" charset="0"/>
              </a:rPr>
              <a:t>IT-Equipment</a:t>
            </a:r>
            <a:endParaRPr lang="LID4096" sz="900" cap="all" dirty="0">
              <a:latin typeface="Proxima Nova Lt" panose="02000506030000020004" pitchFamily="50" charset="0"/>
            </a:endParaRPr>
          </a:p>
        </p:txBody>
      </p:sp>
      <p:sp>
        <p:nvSpPr>
          <p:cNvPr id="27" name="Rechteck: abgerundete Ecken 26">
            <a:extLst>
              <a:ext uri="{FF2B5EF4-FFF2-40B4-BE49-F238E27FC236}">
                <a16:creationId xmlns:a16="http://schemas.microsoft.com/office/drawing/2014/main" id="{919F0365-60F0-4DD0-A133-447F174F0C5D}"/>
              </a:ext>
            </a:extLst>
          </p:cNvPr>
          <p:cNvSpPr/>
          <p:nvPr/>
        </p:nvSpPr>
        <p:spPr>
          <a:xfrm>
            <a:off x="3562627" y="3859161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>
                <a:latin typeface="Proxima Nova Lt" panose="02000506030000020004" pitchFamily="50" charset="0"/>
              </a:rPr>
              <a:t>CATERING</a:t>
            </a:r>
            <a:endParaRPr lang="de-AT" sz="800" dirty="0">
              <a:latin typeface="Proxima Nova Lt" panose="02000506030000020004" pitchFamily="50" charset="0"/>
            </a:endParaRPr>
          </a:p>
          <a:p>
            <a:pPr algn="ctr"/>
            <a:r>
              <a:rPr lang="de-AT" sz="600" dirty="0">
                <a:latin typeface="Proxima Nova Lt" panose="02000506030000020004" pitchFamily="50" charset="0"/>
              </a:rPr>
              <a:t>BROT- UND GEBÄCKSERVICE</a:t>
            </a:r>
            <a:endParaRPr lang="LID4096" sz="600" dirty="0">
              <a:latin typeface="Proxima Nova Lt" panose="02000506030000020004" pitchFamily="50" charset="0"/>
            </a:endParaRPr>
          </a:p>
        </p:txBody>
      </p:sp>
      <p:sp>
        <p:nvSpPr>
          <p:cNvPr id="29" name="Rechteck: abgerundete Ecken 28">
            <a:extLst>
              <a:ext uri="{FF2B5EF4-FFF2-40B4-BE49-F238E27FC236}">
                <a16:creationId xmlns:a16="http://schemas.microsoft.com/office/drawing/2014/main" id="{89DDADB1-53D2-406C-A194-E04640A8E2F3}"/>
              </a:ext>
            </a:extLst>
          </p:cNvPr>
          <p:cNvSpPr/>
          <p:nvPr/>
        </p:nvSpPr>
        <p:spPr>
          <a:xfrm>
            <a:off x="182124" y="3865496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>
                <a:latin typeface="Proxima Nova Lt" panose="02000506030000020004" pitchFamily="50" charset="0"/>
              </a:rPr>
              <a:t>LEIHPFLANZEN</a:t>
            </a:r>
            <a:endParaRPr lang="LID4096" sz="1000" dirty="0">
              <a:latin typeface="Proxima Nova Lt" panose="02000506030000020004" pitchFamily="50" charset="0"/>
            </a:endParaRPr>
          </a:p>
        </p:txBody>
      </p:sp>
      <p:sp>
        <p:nvSpPr>
          <p:cNvPr id="30" name="Rechteck: abgerundete Ecken 29">
            <a:extLst>
              <a:ext uri="{FF2B5EF4-FFF2-40B4-BE49-F238E27FC236}">
                <a16:creationId xmlns:a16="http://schemas.microsoft.com/office/drawing/2014/main" id="{D355016B-1AF7-42FE-B433-7E1FB42CB43A}"/>
              </a:ext>
            </a:extLst>
          </p:cNvPr>
          <p:cNvSpPr/>
          <p:nvPr/>
        </p:nvSpPr>
        <p:spPr>
          <a:xfrm>
            <a:off x="1872376" y="5344555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900" dirty="0">
                <a:latin typeface="Proxima Nova Lt" panose="02000506030000020004" pitchFamily="50" charset="0"/>
              </a:rPr>
              <a:t>REINIGUNG &amp; MÜLLENTSORGUNG</a:t>
            </a:r>
            <a:endParaRPr lang="LID4096" sz="900" dirty="0">
              <a:latin typeface="Proxima Nova Lt" panose="02000506030000020004" pitchFamily="50" charset="0"/>
            </a:endParaRPr>
          </a:p>
        </p:txBody>
      </p:sp>
      <p:sp>
        <p:nvSpPr>
          <p:cNvPr id="31" name="Rechteck: abgerundete Ecken 30">
            <a:extLst>
              <a:ext uri="{FF2B5EF4-FFF2-40B4-BE49-F238E27FC236}">
                <a16:creationId xmlns:a16="http://schemas.microsoft.com/office/drawing/2014/main" id="{119054DD-D886-404E-BF05-364EB6E4A075}"/>
              </a:ext>
            </a:extLst>
          </p:cNvPr>
          <p:cNvSpPr/>
          <p:nvPr/>
        </p:nvSpPr>
        <p:spPr>
          <a:xfrm>
            <a:off x="3562627" y="5344555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>
                <a:latin typeface="Proxima Nova Lt" panose="02000506030000020004" pitchFamily="50" charset="0"/>
              </a:rPr>
              <a:t>MESSESPEDITION</a:t>
            </a:r>
            <a:endParaRPr lang="LID4096" sz="1000" dirty="0">
              <a:latin typeface="Proxima Nova Lt" panose="02000506030000020004" pitchFamily="50" charset="0"/>
            </a:endParaRPr>
          </a:p>
        </p:txBody>
      </p:sp>
      <p:sp>
        <p:nvSpPr>
          <p:cNvPr id="32" name="Rechteck: abgerundete Ecken 31">
            <a:extLst>
              <a:ext uri="{FF2B5EF4-FFF2-40B4-BE49-F238E27FC236}">
                <a16:creationId xmlns:a16="http://schemas.microsoft.com/office/drawing/2014/main" id="{2B41EE63-7464-4835-BAC0-DB75DCA225AE}"/>
              </a:ext>
            </a:extLst>
          </p:cNvPr>
          <p:cNvSpPr/>
          <p:nvPr/>
        </p:nvSpPr>
        <p:spPr>
          <a:xfrm>
            <a:off x="5257501" y="5348884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>
                <a:latin typeface="Proxima Nova Lt" panose="02000506030000020004" pitchFamily="50" charset="0"/>
              </a:rPr>
              <a:t>STANDBAU</a:t>
            </a:r>
            <a:endParaRPr lang="LID4096" sz="900" dirty="0">
              <a:latin typeface="Proxima Nova Lt" panose="02000506030000020004" pitchFamily="50" charset="0"/>
            </a:endParaRPr>
          </a:p>
        </p:txBody>
      </p:sp>
      <p:sp>
        <p:nvSpPr>
          <p:cNvPr id="33" name="Rechteck: abgerundete Ecken 32">
            <a:extLst>
              <a:ext uri="{FF2B5EF4-FFF2-40B4-BE49-F238E27FC236}">
                <a16:creationId xmlns:a16="http://schemas.microsoft.com/office/drawing/2014/main" id="{B55A3E59-6372-466A-9EF1-8EABF5314379}"/>
              </a:ext>
            </a:extLst>
          </p:cNvPr>
          <p:cNvSpPr/>
          <p:nvPr/>
        </p:nvSpPr>
        <p:spPr>
          <a:xfrm>
            <a:off x="169131" y="5333403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>
                <a:latin typeface="Proxima Nova Lt" panose="02000506030000020004" pitchFamily="50" charset="0"/>
              </a:rPr>
              <a:t>STROM</a:t>
            </a:r>
            <a:endParaRPr lang="LID4096" sz="900" dirty="0">
              <a:latin typeface="Proxima Nova Lt" panose="02000506030000020004" pitchFamily="50" charset="0"/>
            </a:endParaRPr>
          </a:p>
        </p:txBody>
      </p:sp>
      <p:sp>
        <p:nvSpPr>
          <p:cNvPr id="34" name="Rechteck: abgerundete Ecken 33">
            <a:extLst>
              <a:ext uri="{FF2B5EF4-FFF2-40B4-BE49-F238E27FC236}">
                <a16:creationId xmlns:a16="http://schemas.microsoft.com/office/drawing/2014/main" id="{A660233C-9DCC-4327-BD90-28DAF2014F99}"/>
              </a:ext>
            </a:extLst>
          </p:cNvPr>
          <p:cNvSpPr/>
          <p:nvPr/>
        </p:nvSpPr>
        <p:spPr>
          <a:xfrm>
            <a:off x="177044" y="6813427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>
                <a:latin typeface="Proxima Nova Lt" panose="02000506030000020004" pitchFamily="50" charset="0"/>
              </a:rPr>
              <a:t>MESSE-VERSICHERUNG</a:t>
            </a:r>
            <a:endParaRPr lang="LID4096" sz="900" dirty="0">
              <a:latin typeface="Proxima Nova Lt" panose="02000506030000020004" pitchFamily="50" charset="0"/>
            </a:endParaRPr>
          </a:p>
        </p:txBody>
      </p:sp>
      <p:sp>
        <p:nvSpPr>
          <p:cNvPr id="36" name="Rechteck: abgerundete Ecken 35">
            <a:extLst>
              <a:ext uri="{FF2B5EF4-FFF2-40B4-BE49-F238E27FC236}">
                <a16:creationId xmlns:a16="http://schemas.microsoft.com/office/drawing/2014/main" id="{DADF2EDC-5088-4492-A0F8-74FFA243EC0B}"/>
              </a:ext>
            </a:extLst>
          </p:cNvPr>
          <p:cNvSpPr/>
          <p:nvPr/>
        </p:nvSpPr>
        <p:spPr>
          <a:xfrm>
            <a:off x="3562169" y="6817756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900" dirty="0">
                <a:latin typeface="Proxima Nova Lt" panose="02000506030000020004" pitchFamily="50" charset="0"/>
              </a:rPr>
              <a:t>WERBUNG IM RAHMEN DER MESSE</a:t>
            </a:r>
            <a:endParaRPr lang="LID4096" sz="900" dirty="0">
              <a:latin typeface="Proxima Nova Lt" panose="02000506030000020004" pitchFamily="50" charset="0"/>
            </a:endParaRPr>
          </a:p>
        </p:txBody>
      </p:sp>
      <p:sp>
        <p:nvSpPr>
          <p:cNvPr id="37" name="Rechteck: abgerundete Ecken 36">
            <a:extLst>
              <a:ext uri="{FF2B5EF4-FFF2-40B4-BE49-F238E27FC236}">
                <a16:creationId xmlns:a16="http://schemas.microsoft.com/office/drawing/2014/main" id="{7D939FE1-4956-4619-AD49-2A0CFEA92D13}"/>
              </a:ext>
            </a:extLst>
          </p:cNvPr>
          <p:cNvSpPr/>
          <p:nvPr/>
        </p:nvSpPr>
        <p:spPr>
          <a:xfrm>
            <a:off x="5209361" y="6749459"/>
            <a:ext cx="1517792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38" name="Rechteck: abgerundete Ecken 37">
            <a:extLst>
              <a:ext uri="{FF2B5EF4-FFF2-40B4-BE49-F238E27FC236}">
                <a16:creationId xmlns:a16="http://schemas.microsoft.com/office/drawing/2014/main" id="{34C8A02E-7E8A-4E34-A9E1-DF986028179C}"/>
              </a:ext>
            </a:extLst>
          </p:cNvPr>
          <p:cNvSpPr/>
          <p:nvPr/>
        </p:nvSpPr>
        <p:spPr>
          <a:xfrm>
            <a:off x="5269756" y="6813428"/>
            <a:ext cx="1411199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50" dirty="0">
                <a:latin typeface="Proxima Nova Lt" panose="02000506030000020004" pitchFamily="50" charset="0"/>
              </a:rPr>
              <a:t>SALES</a:t>
            </a:r>
          </a:p>
        </p:txBody>
      </p:sp>
      <p:sp>
        <p:nvSpPr>
          <p:cNvPr id="39" name="Rechteck: abgerundete Ecken 38">
            <a:extLst>
              <a:ext uri="{FF2B5EF4-FFF2-40B4-BE49-F238E27FC236}">
                <a16:creationId xmlns:a16="http://schemas.microsoft.com/office/drawing/2014/main" id="{D793C76A-C373-481F-901A-1E9A56BA9C73}"/>
              </a:ext>
            </a:extLst>
          </p:cNvPr>
          <p:cNvSpPr/>
          <p:nvPr/>
        </p:nvSpPr>
        <p:spPr>
          <a:xfrm>
            <a:off x="1820426" y="6749458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40" name="Rechteck: abgerundete Ecken 39">
            <a:extLst>
              <a:ext uri="{FF2B5EF4-FFF2-40B4-BE49-F238E27FC236}">
                <a16:creationId xmlns:a16="http://schemas.microsoft.com/office/drawing/2014/main" id="{9E3E3DB1-9318-459E-BB5B-D51575E7B9CF}"/>
              </a:ext>
            </a:extLst>
          </p:cNvPr>
          <p:cNvSpPr/>
          <p:nvPr/>
        </p:nvSpPr>
        <p:spPr>
          <a:xfrm>
            <a:off x="1872376" y="6813427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900" dirty="0">
                <a:latin typeface="Proxima Nova Lt" panose="02000506030000020004" pitchFamily="50" charset="0"/>
              </a:rPr>
              <a:t>STANDBEWACHUNG</a:t>
            </a:r>
            <a:endParaRPr lang="LID4096" sz="800" dirty="0">
              <a:latin typeface="Proxima Nova Lt" panose="02000506030000020004" pitchFamily="50" charset="0"/>
            </a:endParaRP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E834D96-1DB6-4CC7-BFD0-D64F5FFDE01C}"/>
              </a:ext>
            </a:extLst>
          </p:cNvPr>
          <p:cNvSpPr txBox="1"/>
          <p:nvPr/>
        </p:nvSpPr>
        <p:spPr>
          <a:xfrm>
            <a:off x="182124" y="2736059"/>
            <a:ext cx="1397000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1"/>
                </a:solidFill>
                <a:latin typeface="+mj-lt"/>
              </a:rPr>
              <a:t>AUFBAU:</a:t>
            </a:r>
          </a:p>
          <a:p>
            <a:r>
              <a:rPr lang="de-DE" sz="900" dirty="0">
                <a:solidFill>
                  <a:schemeClr val="bg1"/>
                </a:solidFill>
                <a:latin typeface="+mj-lt"/>
              </a:rPr>
              <a:t>MO, 19.02.2024 –</a:t>
            </a:r>
          </a:p>
          <a:p>
            <a:r>
              <a:rPr lang="de-DE" sz="900" dirty="0">
                <a:solidFill>
                  <a:schemeClr val="bg1"/>
                </a:solidFill>
                <a:latin typeface="+mj-lt"/>
              </a:rPr>
              <a:t>MI, 21.02.2024</a:t>
            </a:r>
          </a:p>
          <a:p>
            <a:r>
              <a:rPr lang="de-DE" sz="900" dirty="0">
                <a:solidFill>
                  <a:schemeClr val="bg1"/>
                </a:solidFill>
                <a:latin typeface="+mj-lt"/>
              </a:rPr>
              <a:t>8:00 – 18:00 Uhr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8E0245E4-F799-43DA-909A-746D0195724D}"/>
              </a:ext>
            </a:extLst>
          </p:cNvPr>
          <p:cNvSpPr txBox="1"/>
          <p:nvPr/>
        </p:nvSpPr>
        <p:spPr>
          <a:xfrm>
            <a:off x="5252714" y="2699879"/>
            <a:ext cx="138976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+mj-lt"/>
              </a:rPr>
              <a:t>RX Salzburg GmbH</a:t>
            </a:r>
          </a:p>
          <a:p>
            <a:r>
              <a:rPr lang="de-DE" sz="700" dirty="0">
                <a:latin typeface="+mj-lt"/>
              </a:rPr>
              <a:t>Am Messezentrum 6</a:t>
            </a:r>
          </a:p>
          <a:p>
            <a:r>
              <a:rPr lang="de-DE" sz="700" dirty="0">
                <a:latin typeface="+mj-lt"/>
              </a:rPr>
              <a:t>5020 Salzburg</a:t>
            </a:r>
          </a:p>
          <a:p>
            <a:endParaRPr lang="de-DE" sz="700" dirty="0">
              <a:latin typeface="+mj-lt"/>
            </a:endParaRPr>
          </a:p>
          <a:p>
            <a:r>
              <a:rPr lang="de-DE" sz="700" dirty="0">
                <a:latin typeface="+mj-lt"/>
              </a:rPr>
              <a:t>T: +43 676 8232-2235</a:t>
            </a:r>
          </a:p>
          <a:p>
            <a:r>
              <a:rPr lang="de-DE" sz="700" dirty="0">
                <a:latin typeface="+mj-lt"/>
              </a:rPr>
              <a:t>M: hohejagd@rxglobal.com</a:t>
            </a: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ACF743A6-F48E-40E8-998A-B1631148AE5E}"/>
              </a:ext>
            </a:extLst>
          </p:cNvPr>
          <p:cNvSpPr txBox="1"/>
          <p:nvPr/>
        </p:nvSpPr>
        <p:spPr>
          <a:xfrm>
            <a:off x="3562169" y="4253777"/>
            <a:ext cx="139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+mj-lt"/>
              </a:rPr>
              <a:t>Chef Partie Catering</a:t>
            </a:r>
          </a:p>
          <a:p>
            <a:r>
              <a:rPr lang="de-DE" sz="700" dirty="0" err="1">
                <a:latin typeface="+mj-lt"/>
              </a:rPr>
              <a:t>Birngruber</a:t>
            </a:r>
            <a:r>
              <a:rPr lang="de-DE" sz="700" dirty="0">
                <a:latin typeface="+mj-lt"/>
              </a:rPr>
              <a:t> Gastronomie GmbH</a:t>
            </a:r>
          </a:p>
          <a:p>
            <a:r>
              <a:rPr lang="de-DE" sz="700" dirty="0">
                <a:latin typeface="+mj-lt"/>
              </a:rPr>
              <a:t>Am Messezentrum 6</a:t>
            </a:r>
          </a:p>
          <a:p>
            <a:r>
              <a:rPr lang="de-DE" sz="700" dirty="0">
                <a:latin typeface="+mj-lt"/>
              </a:rPr>
              <a:t>5020 Salzburg</a:t>
            </a:r>
          </a:p>
          <a:p>
            <a:r>
              <a:rPr lang="de-DE" sz="700" dirty="0">
                <a:latin typeface="+mj-lt"/>
              </a:rPr>
              <a:t>T: +43 6232 36093-42</a:t>
            </a:r>
          </a:p>
          <a:p>
            <a:r>
              <a:rPr lang="de-DE" sz="700" dirty="0">
                <a:latin typeface="+mj-lt"/>
              </a:rPr>
              <a:t>E: reservierung@chefpartie.at</a:t>
            </a:r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A2AEB955-161A-4036-8BEA-43571E531158}"/>
              </a:ext>
            </a:extLst>
          </p:cNvPr>
          <p:cNvSpPr txBox="1"/>
          <p:nvPr/>
        </p:nvSpPr>
        <p:spPr>
          <a:xfrm>
            <a:off x="3444304" y="2705797"/>
            <a:ext cx="165305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00" dirty="0">
                <a:latin typeface="+mj-lt"/>
              </a:rPr>
              <a:t>Ausstellerausweise gibt es vor Ort nur beim Aussteller Service – Foyer, Halle 10</a:t>
            </a:r>
          </a:p>
          <a:p>
            <a:pPr algn="ctr"/>
            <a:endParaRPr lang="de-DE" sz="700" dirty="0">
              <a:latin typeface="+mj-lt"/>
            </a:endParaRPr>
          </a:p>
          <a:p>
            <a:pPr algn="ctr"/>
            <a:r>
              <a:rPr lang="de-DE" sz="700" dirty="0">
                <a:latin typeface="+mj-lt"/>
              </a:rPr>
              <a:t>Parkkarten sind ausschließlich am APCOA-Schalter vor der Salzburg Arena erhältlich. 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414A5FB5-091B-497F-8C16-8991C73A85C5}"/>
              </a:ext>
            </a:extLst>
          </p:cNvPr>
          <p:cNvSpPr txBox="1"/>
          <p:nvPr/>
        </p:nvSpPr>
        <p:spPr>
          <a:xfrm>
            <a:off x="1828801" y="4428874"/>
            <a:ext cx="13970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700" b="1" dirty="0" err="1">
                <a:latin typeface="+mj-lt"/>
              </a:rPr>
              <a:t>Servicehotline</a:t>
            </a:r>
            <a:r>
              <a:rPr lang="it-IT" sz="700" b="1" dirty="0">
                <a:latin typeface="+mj-lt"/>
              </a:rPr>
              <a:t> </a:t>
            </a:r>
            <a:r>
              <a:rPr lang="it-IT" sz="700" b="1" dirty="0" err="1">
                <a:latin typeface="+mj-lt"/>
              </a:rPr>
              <a:t>während</a:t>
            </a:r>
            <a:r>
              <a:rPr lang="it-IT" sz="700" b="1" dirty="0">
                <a:latin typeface="+mj-lt"/>
              </a:rPr>
              <a:t> </a:t>
            </a:r>
            <a:r>
              <a:rPr lang="it-IT" sz="700" b="1" dirty="0" err="1">
                <a:latin typeface="+mj-lt"/>
              </a:rPr>
              <a:t>der</a:t>
            </a:r>
            <a:r>
              <a:rPr lang="it-IT" sz="700" b="1" dirty="0">
                <a:latin typeface="+mj-lt"/>
              </a:rPr>
              <a:t> Messe</a:t>
            </a:r>
          </a:p>
          <a:p>
            <a:r>
              <a:rPr lang="it-IT" sz="700" dirty="0">
                <a:latin typeface="+mj-lt"/>
              </a:rPr>
              <a:t>Markus </a:t>
            </a:r>
            <a:r>
              <a:rPr lang="it-IT" sz="700">
                <a:latin typeface="+mj-lt"/>
              </a:rPr>
              <a:t>Reischl</a:t>
            </a:r>
          </a:p>
          <a:p>
            <a:r>
              <a:rPr lang="it-IT" sz="700" dirty="0">
                <a:latin typeface="+mj-lt"/>
              </a:rPr>
              <a:t>T: </a:t>
            </a:r>
            <a:r>
              <a:rPr lang="de-DE" sz="700" dirty="0">
                <a:latin typeface="+mj-lt"/>
              </a:rPr>
              <a:t>+43 662 2404-39</a:t>
            </a:r>
            <a:endParaRPr lang="it-IT" sz="700" dirty="0">
              <a:latin typeface="+mj-lt"/>
            </a:endParaRP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E90E097E-A71D-4360-8537-40AE25D38624}"/>
              </a:ext>
            </a:extLst>
          </p:cNvPr>
          <p:cNvSpPr txBox="1"/>
          <p:nvPr/>
        </p:nvSpPr>
        <p:spPr>
          <a:xfrm>
            <a:off x="169131" y="4219399"/>
            <a:ext cx="139700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+mj-lt"/>
              </a:rPr>
              <a:t>Hydrokulturen </a:t>
            </a:r>
            <a:r>
              <a:rPr lang="de-DE" sz="700" b="1" dirty="0" err="1">
                <a:latin typeface="+mj-lt"/>
              </a:rPr>
              <a:t>Schmeikal</a:t>
            </a:r>
            <a:endParaRPr lang="de-DE" sz="700" b="1" dirty="0">
              <a:latin typeface="+mj-lt"/>
            </a:endParaRPr>
          </a:p>
          <a:p>
            <a:r>
              <a:rPr lang="de-DE" sz="700" dirty="0" err="1">
                <a:latin typeface="+mj-lt"/>
              </a:rPr>
              <a:t>Rottweg</a:t>
            </a:r>
            <a:r>
              <a:rPr lang="de-DE" sz="700" dirty="0">
                <a:latin typeface="+mj-lt"/>
              </a:rPr>
              <a:t> 58a</a:t>
            </a:r>
          </a:p>
          <a:p>
            <a:r>
              <a:rPr lang="de-DE" sz="700" dirty="0">
                <a:latin typeface="+mj-lt"/>
              </a:rPr>
              <a:t>5020 Salzburg</a:t>
            </a:r>
          </a:p>
          <a:p>
            <a:r>
              <a:rPr lang="de-DE" sz="700" dirty="0">
                <a:latin typeface="+mj-lt"/>
              </a:rPr>
              <a:t>T: +43 662 851180</a:t>
            </a:r>
          </a:p>
          <a:p>
            <a:r>
              <a:rPr lang="de-DE" sz="700" dirty="0">
                <a:latin typeface="+mj-lt"/>
              </a:rPr>
              <a:t>F: +43 662 851180-55</a:t>
            </a:r>
          </a:p>
          <a:p>
            <a:r>
              <a:rPr lang="de-DE" sz="700" dirty="0">
                <a:latin typeface="+mj-lt"/>
              </a:rPr>
              <a:t>E: office@schmeikal.at</a:t>
            </a:r>
          </a:p>
          <a:p>
            <a:r>
              <a:rPr lang="de-DE" sz="700" dirty="0">
                <a:latin typeface="+mj-lt"/>
              </a:rPr>
              <a:t>www.hydrokulturen.at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4C7095A4-F69C-4E65-9BE8-100C9450120A}"/>
              </a:ext>
            </a:extLst>
          </p:cNvPr>
          <p:cNvSpPr txBox="1"/>
          <p:nvPr/>
        </p:nvSpPr>
        <p:spPr>
          <a:xfrm>
            <a:off x="3527029" y="5682653"/>
            <a:ext cx="1586351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>
                <a:latin typeface="+mj-lt"/>
              </a:rPr>
              <a:t>Lagermax</a:t>
            </a:r>
            <a:endParaRPr lang="de-DE" sz="700" b="1" dirty="0">
              <a:latin typeface="+mj-lt"/>
            </a:endParaRPr>
          </a:p>
          <a:p>
            <a:r>
              <a:rPr lang="de-DE" sz="700" dirty="0">
                <a:latin typeface="+mj-lt"/>
              </a:rPr>
              <a:t>Am Messezentrum 6</a:t>
            </a:r>
          </a:p>
          <a:p>
            <a:r>
              <a:rPr lang="de-DE" sz="700" dirty="0">
                <a:latin typeface="+mj-lt"/>
              </a:rPr>
              <a:t>5020 Salzburg</a:t>
            </a:r>
          </a:p>
          <a:p>
            <a:r>
              <a:rPr lang="de-DE" sz="700" dirty="0">
                <a:latin typeface="+mj-lt"/>
              </a:rPr>
              <a:t>T: +43 662 4090-2293 / 2294 </a:t>
            </a:r>
          </a:p>
          <a:p>
            <a:r>
              <a:rPr lang="de-DE" sz="700" dirty="0">
                <a:latin typeface="+mj-lt"/>
              </a:rPr>
              <a:t>F: +43 662 4481-205</a:t>
            </a:r>
          </a:p>
          <a:p>
            <a:r>
              <a:rPr lang="de-DE" sz="700" dirty="0">
                <a:latin typeface="+mj-lt"/>
              </a:rPr>
              <a:t>E: messe.salzburg@lagermax.com</a:t>
            </a:r>
          </a:p>
          <a:p>
            <a:r>
              <a:rPr lang="de-DE" sz="700" dirty="0">
                <a:latin typeface="+mj-lt"/>
              </a:rPr>
              <a:t>www.lagermax.com</a:t>
            </a: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9D596A8D-D6E8-4279-B99B-AAB1B4CAF102}"/>
              </a:ext>
            </a:extLst>
          </p:cNvPr>
          <p:cNvSpPr txBox="1"/>
          <p:nvPr/>
        </p:nvSpPr>
        <p:spPr>
          <a:xfrm>
            <a:off x="5200766" y="5689247"/>
            <a:ext cx="151014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>
                <a:latin typeface="+mj-lt"/>
              </a:rPr>
              <a:t>STANDout</a:t>
            </a:r>
            <a:endParaRPr lang="de-DE" sz="700" b="1" dirty="0">
              <a:latin typeface="+mj-lt"/>
            </a:endParaRPr>
          </a:p>
          <a:p>
            <a:r>
              <a:rPr lang="de-DE" sz="700" dirty="0">
                <a:latin typeface="+mj-lt"/>
              </a:rPr>
              <a:t>Am Messezentrum 7, Postfach 285</a:t>
            </a:r>
          </a:p>
          <a:p>
            <a:r>
              <a:rPr lang="de-DE" sz="700" dirty="0">
                <a:latin typeface="+mj-lt"/>
              </a:rPr>
              <a:t>5020 Salzburg</a:t>
            </a:r>
          </a:p>
          <a:p>
            <a:r>
              <a:rPr lang="de-DE" sz="700" dirty="0">
                <a:latin typeface="+mj-lt"/>
              </a:rPr>
              <a:t>Herr Philipp Weber</a:t>
            </a:r>
          </a:p>
          <a:p>
            <a:r>
              <a:rPr lang="de-DE" sz="700" dirty="0">
                <a:latin typeface="+mj-lt"/>
              </a:rPr>
              <a:t>T: +43 662 93040 5235</a:t>
            </a:r>
          </a:p>
          <a:p>
            <a:r>
              <a:rPr lang="de-DE" sz="700" dirty="0">
                <a:latin typeface="+mj-lt"/>
              </a:rPr>
              <a:t>E: philipp.weber@standout.eu</a:t>
            </a:r>
          </a:p>
          <a:p>
            <a:r>
              <a:rPr lang="de-DE" sz="700" dirty="0">
                <a:latin typeface="+mj-lt"/>
              </a:rPr>
              <a:t>www.standout.eu</a:t>
            </a: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3FA331DA-4BD5-4C7C-BBF4-271D45A29928}"/>
              </a:ext>
            </a:extLst>
          </p:cNvPr>
          <p:cNvSpPr txBox="1"/>
          <p:nvPr/>
        </p:nvSpPr>
        <p:spPr>
          <a:xfrm>
            <a:off x="120471" y="7264100"/>
            <a:ext cx="1510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+mj-lt"/>
              </a:rPr>
              <a:t>UNIQA Österreich Versicherungen AG</a:t>
            </a:r>
          </a:p>
          <a:p>
            <a:r>
              <a:rPr lang="de-DE" sz="700" dirty="0">
                <a:latin typeface="+mj-lt"/>
              </a:rPr>
              <a:t>Frau Manuela </a:t>
            </a:r>
            <a:r>
              <a:rPr lang="de-DE" sz="700" dirty="0" err="1">
                <a:latin typeface="+mj-lt"/>
              </a:rPr>
              <a:t>Geistlinger</a:t>
            </a:r>
            <a:endParaRPr lang="de-DE" sz="700" dirty="0">
              <a:latin typeface="+mj-lt"/>
            </a:endParaRPr>
          </a:p>
          <a:p>
            <a:r>
              <a:rPr lang="de-DE" sz="700" dirty="0">
                <a:latin typeface="+mj-lt"/>
              </a:rPr>
              <a:t>T: +43 676 3333591</a:t>
            </a:r>
          </a:p>
          <a:p>
            <a:r>
              <a:rPr lang="de-DE" sz="700" dirty="0">
                <a:latin typeface="+mj-lt"/>
              </a:rPr>
              <a:t>E: m.geistlinger@funk-austria.com</a:t>
            </a:r>
          </a:p>
        </p:txBody>
      </p:sp>
      <p:sp>
        <p:nvSpPr>
          <p:cNvPr id="57" name="Textfeld 56">
            <a:extLst>
              <a:ext uri="{FF2B5EF4-FFF2-40B4-BE49-F238E27FC236}">
                <a16:creationId xmlns:a16="http://schemas.microsoft.com/office/drawing/2014/main" id="{BD9D8560-EDCD-4BE4-841E-74E5CACC0D51}"/>
              </a:ext>
            </a:extLst>
          </p:cNvPr>
          <p:cNvSpPr txBox="1"/>
          <p:nvPr/>
        </p:nvSpPr>
        <p:spPr>
          <a:xfrm>
            <a:off x="3527029" y="7210725"/>
            <a:ext cx="1397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+mj-lt"/>
              </a:rPr>
              <a:t>ADMAN Werbeagentur</a:t>
            </a:r>
          </a:p>
          <a:p>
            <a:r>
              <a:rPr lang="de-DE" sz="700" dirty="0">
                <a:latin typeface="+mj-lt"/>
              </a:rPr>
              <a:t>Schulgasse 18/2-3</a:t>
            </a:r>
          </a:p>
          <a:p>
            <a:r>
              <a:rPr lang="de-DE" sz="700" dirty="0">
                <a:latin typeface="+mj-lt"/>
              </a:rPr>
              <a:t>1180 Wien</a:t>
            </a:r>
          </a:p>
          <a:p>
            <a:r>
              <a:rPr lang="de-DE" sz="700" dirty="0">
                <a:latin typeface="+mj-lt"/>
              </a:rPr>
              <a:t>T: +43 676 4423237</a:t>
            </a:r>
          </a:p>
          <a:p>
            <a:r>
              <a:rPr lang="de-DE" sz="700" dirty="0">
                <a:latin typeface="+mj-lt"/>
              </a:rPr>
              <a:t>F: +43 1 478 90 50-50</a:t>
            </a:r>
          </a:p>
          <a:p>
            <a:r>
              <a:rPr lang="de-DE" sz="700" dirty="0">
                <a:latin typeface="+mj-lt"/>
              </a:rPr>
              <a:t>E: messe@adman.at</a:t>
            </a: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57F9D6E4-FC5A-4A35-B046-90D458CE0C51}"/>
              </a:ext>
            </a:extLst>
          </p:cNvPr>
          <p:cNvSpPr txBox="1"/>
          <p:nvPr/>
        </p:nvSpPr>
        <p:spPr>
          <a:xfrm>
            <a:off x="1820426" y="7151409"/>
            <a:ext cx="160019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+mj-lt"/>
              </a:rPr>
              <a:t>ÖWD</a:t>
            </a:r>
          </a:p>
          <a:p>
            <a:r>
              <a:rPr lang="de-DE" sz="700" dirty="0">
                <a:latin typeface="+mj-lt"/>
              </a:rPr>
              <a:t>Frau Melanie Scharrer</a:t>
            </a:r>
          </a:p>
          <a:p>
            <a:r>
              <a:rPr lang="de-DE" sz="700" dirty="0" err="1">
                <a:latin typeface="+mj-lt"/>
              </a:rPr>
              <a:t>Bayerhamerstraße</a:t>
            </a:r>
            <a:r>
              <a:rPr lang="de-DE" sz="700" dirty="0">
                <a:latin typeface="+mj-lt"/>
              </a:rPr>
              <a:t> 14c</a:t>
            </a:r>
          </a:p>
          <a:p>
            <a:r>
              <a:rPr lang="de-DE" sz="700" dirty="0">
                <a:latin typeface="+mj-lt"/>
              </a:rPr>
              <a:t>5020 Salzburg</a:t>
            </a:r>
          </a:p>
          <a:p>
            <a:r>
              <a:rPr lang="de-DE" sz="700" dirty="0">
                <a:latin typeface="+mj-lt"/>
              </a:rPr>
              <a:t>T: +43 57 8830 3780</a:t>
            </a:r>
          </a:p>
          <a:p>
            <a:r>
              <a:rPr lang="de-DE" sz="700" dirty="0">
                <a:latin typeface="+mj-lt"/>
              </a:rPr>
              <a:t>F: +43 57 8830 3716</a:t>
            </a:r>
          </a:p>
          <a:p>
            <a:r>
              <a:rPr lang="de-DE" sz="700" dirty="0">
                <a:latin typeface="+mj-lt"/>
              </a:rPr>
              <a:t>m.scharrer@owd.at</a:t>
            </a:r>
          </a:p>
        </p:txBody>
      </p:sp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88B318A9-0B6F-4C36-830E-3793F69C9176}"/>
              </a:ext>
            </a:extLst>
          </p:cNvPr>
          <p:cNvSpPr/>
          <p:nvPr/>
        </p:nvSpPr>
        <p:spPr>
          <a:xfrm>
            <a:off x="0" y="1670262"/>
            <a:ext cx="6858001" cy="372954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  <a:alpha val="74902"/>
            </a:schemeClr>
          </a:solidFill>
          <a:ln>
            <a:solidFill>
              <a:schemeClr val="tx1">
                <a:alpha val="7490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2000" dirty="0">
                <a:latin typeface="Proxima Nova Lt" panose="02000506030000020004"/>
              </a:rPr>
              <a:t>ALLE PARTNER AUF EINEM BLICK:</a:t>
            </a:r>
            <a:endParaRPr lang="LID4096" sz="2000" dirty="0">
              <a:latin typeface="Proxima Nova Lt" panose="02000506030000020004"/>
            </a:endParaRPr>
          </a:p>
        </p:txBody>
      </p:sp>
      <p:pic>
        <p:nvPicPr>
          <p:cNvPr id="66" name="Grafik 65">
            <a:extLst>
              <a:ext uri="{FF2B5EF4-FFF2-40B4-BE49-F238E27FC236}">
                <a16:creationId xmlns:a16="http://schemas.microsoft.com/office/drawing/2014/main" id="{45F22D85-C45C-4066-BE4D-F4D0797CCE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82359" y="9146290"/>
            <a:ext cx="672142" cy="530753"/>
          </a:xfrm>
          <a:prstGeom prst="rect">
            <a:avLst/>
          </a:prstGeom>
        </p:spPr>
      </p:pic>
      <p:sp>
        <p:nvSpPr>
          <p:cNvPr id="67" name="Rechteck: abgerundete Ecken 66">
            <a:extLst>
              <a:ext uri="{FF2B5EF4-FFF2-40B4-BE49-F238E27FC236}">
                <a16:creationId xmlns:a16="http://schemas.microsoft.com/office/drawing/2014/main" id="{197BC7C2-4A7B-42CA-8842-5FCF73EBDFCA}"/>
              </a:ext>
            </a:extLst>
          </p:cNvPr>
          <p:cNvSpPr/>
          <p:nvPr/>
        </p:nvSpPr>
        <p:spPr>
          <a:xfrm>
            <a:off x="131651" y="8225014"/>
            <a:ext cx="4897548" cy="1457624"/>
          </a:xfrm>
          <a:prstGeom prst="roundRect">
            <a:avLst/>
          </a:prstGeom>
          <a:solidFill>
            <a:schemeClr val="accent6">
              <a:lumMod val="50000"/>
              <a:alpha val="74902"/>
            </a:schemeClr>
          </a:solidFill>
          <a:ln>
            <a:solidFill>
              <a:schemeClr val="tx1">
                <a:alpha val="7490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 dirty="0">
              <a:latin typeface="+mj-lt"/>
            </a:endParaRPr>
          </a:p>
        </p:txBody>
      </p:sp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6E648524-1076-45A2-8007-B645EB9A29F5}"/>
              </a:ext>
            </a:extLst>
          </p:cNvPr>
          <p:cNvSpPr/>
          <p:nvPr/>
        </p:nvSpPr>
        <p:spPr>
          <a:xfrm>
            <a:off x="193304" y="8288983"/>
            <a:ext cx="4776025" cy="349250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>
                <a:latin typeface="Proxima Nova Lt" panose="02000506030000020004" pitchFamily="50" charset="0"/>
              </a:rPr>
              <a:t>MESSETEAM</a:t>
            </a:r>
            <a:endParaRPr lang="LID4096" sz="1000" dirty="0">
              <a:latin typeface="Proxima Nova Lt" panose="02000506030000020004" pitchFamily="50" charset="0"/>
            </a:endParaRP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26D75D2B-BBC6-419F-A51D-DF8A86F9EBAA}"/>
              </a:ext>
            </a:extLst>
          </p:cNvPr>
          <p:cNvSpPr/>
          <p:nvPr/>
        </p:nvSpPr>
        <p:spPr>
          <a:xfrm>
            <a:off x="5200929" y="3796671"/>
            <a:ext cx="1510145" cy="1288472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>
              <a:latin typeface="+mj-lt"/>
            </a:endParaRPr>
          </a:p>
        </p:txBody>
      </p:sp>
      <p:sp>
        <p:nvSpPr>
          <p:cNvPr id="28" name="Rechteck: abgerundete Ecken 27">
            <a:extLst>
              <a:ext uri="{FF2B5EF4-FFF2-40B4-BE49-F238E27FC236}">
                <a16:creationId xmlns:a16="http://schemas.microsoft.com/office/drawing/2014/main" id="{1FF83810-FD50-4B20-A3A7-AA7A2A63A5A9}"/>
              </a:ext>
            </a:extLst>
          </p:cNvPr>
          <p:cNvSpPr/>
          <p:nvPr/>
        </p:nvSpPr>
        <p:spPr>
          <a:xfrm>
            <a:off x="5257501" y="3863490"/>
            <a:ext cx="1397000" cy="349250"/>
          </a:xfrm>
          <a:prstGeom prst="roundRect">
            <a:avLst>
              <a:gd name="adj" fmla="val 50000"/>
            </a:avLst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>
                <a:latin typeface="Proxima Nova Lt" panose="02000506030000020004" pitchFamily="50" charset="0"/>
              </a:rPr>
              <a:t>WASSER</a:t>
            </a:r>
            <a:endParaRPr lang="LID4096" sz="1000" dirty="0">
              <a:latin typeface="Proxima Nova Lt" panose="02000506030000020004" pitchFamily="50" charset="0"/>
            </a:endParaRPr>
          </a:p>
        </p:txBody>
      </p:sp>
      <p:sp>
        <p:nvSpPr>
          <p:cNvPr id="60" name="Textfeld 59">
            <a:extLst>
              <a:ext uri="{FF2B5EF4-FFF2-40B4-BE49-F238E27FC236}">
                <a16:creationId xmlns:a16="http://schemas.microsoft.com/office/drawing/2014/main" id="{E7072331-555C-47B6-BDF1-66545C99FEFF}"/>
              </a:ext>
            </a:extLst>
          </p:cNvPr>
          <p:cNvSpPr txBox="1"/>
          <p:nvPr/>
        </p:nvSpPr>
        <p:spPr>
          <a:xfrm>
            <a:off x="5200766" y="4208411"/>
            <a:ext cx="151014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>
                <a:latin typeface="+mj-lt"/>
              </a:rPr>
              <a:t>STANDout</a:t>
            </a:r>
            <a:endParaRPr lang="de-DE" sz="700" b="1" dirty="0">
              <a:latin typeface="+mj-lt"/>
            </a:endParaRPr>
          </a:p>
          <a:p>
            <a:r>
              <a:rPr lang="de-DE" sz="700" dirty="0">
                <a:latin typeface="+mj-lt"/>
              </a:rPr>
              <a:t>Am Messezentrum 7, Postfach 285</a:t>
            </a:r>
          </a:p>
          <a:p>
            <a:r>
              <a:rPr lang="de-DE" sz="700" dirty="0">
                <a:latin typeface="+mj-lt"/>
              </a:rPr>
              <a:t>5020 Salzburg</a:t>
            </a:r>
          </a:p>
          <a:p>
            <a:r>
              <a:rPr lang="de-DE" sz="700" dirty="0">
                <a:latin typeface="+mj-lt"/>
              </a:rPr>
              <a:t>Herr Philipp Weber</a:t>
            </a:r>
          </a:p>
          <a:p>
            <a:r>
              <a:rPr lang="de-DE" sz="700" dirty="0">
                <a:latin typeface="+mj-lt"/>
              </a:rPr>
              <a:t>T: +43 662 93040 5235</a:t>
            </a:r>
          </a:p>
          <a:p>
            <a:r>
              <a:rPr lang="de-DE" sz="700" dirty="0">
                <a:latin typeface="+mj-lt"/>
              </a:rPr>
              <a:t>E: philipp.weber@standout.eu</a:t>
            </a:r>
          </a:p>
          <a:p>
            <a:r>
              <a:rPr lang="de-DE" sz="700" dirty="0">
                <a:latin typeface="+mj-lt"/>
              </a:rPr>
              <a:t>www.standout.eu</a:t>
            </a:r>
          </a:p>
        </p:txBody>
      </p:sp>
      <p:sp>
        <p:nvSpPr>
          <p:cNvPr id="62" name="Textfeld 61">
            <a:extLst>
              <a:ext uri="{FF2B5EF4-FFF2-40B4-BE49-F238E27FC236}">
                <a16:creationId xmlns:a16="http://schemas.microsoft.com/office/drawing/2014/main" id="{F546CDCC-3814-40D2-8A0F-767990CCF9E3}"/>
              </a:ext>
            </a:extLst>
          </p:cNvPr>
          <p:cNvSpPr txBox="1"/>
          <p:nvPr/>
        </p:nvSpPr>
        <p:spPr>
          <a:xfrm>
            <a:off x="112558" y="5672498"/>
            <a:ext cx="1510145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err="1">
                <a:latin typeface="+mj-lt"/>
              </a:rPr>
              <a:t>STANDout</a:t>
            </a:r>
            <a:endParaRPr lang="de-DE" sz="700" b="1" dirty="0">
              <a:latin typeface="+mj-lt"/>
            </a:endParaRPr>
          </a:p>
          <a:p>
            <a:r>
              <a:rPr lang="de-DE" sz="700" dirty="0">
                <a:latin typeface="+mj-lt"/>
              </a:rPr>
              <a:t>Am Messezentrum 7, Postfach 285</a:t>
            </a:r>
          </a:p>
          <a:p>
            <a:r>
              <a:rPr lang="de-DE" sz="700" dirty="0">
                <a:latin typeface="+mj-lt"/>
              </a:rPr>
              <a:t>5020 Salzburg</a:t>
            </a:r>
          </a:p>
          <a:p>
            <a:r>
              <a:rPr lang="de-DE" sz="700" dirty="0">
                <a:latin typeface="+mj-lt"/>
              </a:rPr>
              <a:t>Herr Philipp Weber</a:t>
            </a:r>
          </a:p>
          <a:p>
            <a:r>
              <a:rPr lang="de-DE" sz="700" dirty="0">
                <a:latin typeface="+mj-lt"/>
              </a:rPr>
              <a:t>T: +43 662 93040 5235</a:t>
            </a:r>
          </a:p>
          <a:p>
            <a:r>
              <a:rPr lang="de-DE" sz="700" dirty="0">
                <a:latin typeface="+mj-lt"/>
              </a:rPr>
              <a:t>E: philipp.weber@standout.eu</a:t>
            </a:r>
          </a:p>
          <a:p>
            <a:r>
              <a:rPr lang="de-DE" sz="700" dirty="0">
                <a:latin typeface="+mj-lt"/>
              </a:rPr>
              <a:t>www.standout.eu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0FB6C1D9-14EC-4E38-979A-746665079F7B}"/>
              </a:ext>
            </a:extLst>
          </p:cNvPr>
          <p:cNvSpPr txBox="1"/>
          <p:nvPr/>
        </p:nvSpPr>
        <p:spPr>
          <a:xfrm>
            <a:off x="1872376" y="5682653"/>
            <a:ext cx="15101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+mj-lt"/>
              </a:rPr>
              <a:t>SAMSIC</a:t>
            </a:r>
          </a:p>
          <a:p>
            <a:r>
              <a:rPr lang="de-DE" sz="700" dirty="0">
                <a:latin typeface="+mj-lt"/>
              </a:rPr>
              <a:t>Am Messezentrum 6</a:t>
            </a:r>
          </a:p>
          <a:p>
            <a:r>
              <a:rPr lang="de-DE" sz="700" dirty="0">
                <a:latin typeface="+mj-lt"/>
              </a:rPr>
              <a:t>5020 Salzburg</a:t>
            </a:r>
          </a:p>
          <a:p>
            <a:r>
              <a:rPr lang="de-DE" sz="700" dirty="0">
                <a:latin typeface="+mj-lt"/>
              </a:rPr>
              <a:t>T: +43 (0) 662 | 42 33 38</a:t>
            </a:r>
          </a:p>
          <a:p>
            <a:r>
              <a:rPr lang="de-DE" sz="700" dirty="0">
                <a:latin typeface="+mj-lt"/>
              </a:rPr>
              <a:t>E: </a:t>
            </a:r>
            <a:r>
              <a:rPr lang="de-DE" sz="700" dirty="0">
                <a:latin typeface="+mj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info@samsic.at</a:t>
            </a:r>
            <a:endParaRPr lang="de-DE" sz="700" dirty="0">
              <a:latin typeface="+mj-lt"/>
            </a:endParaRPr>
          </a:p>
          <a:p>
            <a:r>
              <a:rPr lang="de-DE" sz="700" dirty="0">
                <a:latin typeface="+mj-lt"/>
              </a:rPr>
              <a:t>www.samsic.at</a:t>
            </a:r>
          </a:p>
        </p:txBody>
      </p:sp>
      <p:sp>
        <p:nvSpPr>
          <p:cNvPr id="65" name="Textfeld 64">
            <a:extLst>
              <a:ext uri="{FF2B5EF4-FFF2-40B4-BE49-F238E27FC236}">
                <a16:creationId xmlns:a16="http://schemas.microsoft.com/office/drawing/2014/main" id="{F88123E9-D03B-459A-AA13-A27DF82FBDC7}"/>
              </a:ext>
            </a:extLst>
          </p:cNvPr>
          <p:cNvSpPr txBox="1"/>
          <p:nvPr/>
        </p:nvSpPr>
        <p:spPr>
          <a:xfrm>
            <a:off x="5252714" y="7153172"/>
            <a:ext cx="12518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b="1" dirty="0">
                <a:latin typeface="+mj-lt"/>
              </a:rPr>
              <a:t>Sales Manager</a:t>
            </a:r>
          </a:p>
          <a:p>
            <a:r>
              <a:rPr lang="en-US" sz="700" dirty="0">
                <a:latin typeface="+mj-lt"/>
              </a:rPr>
              <a:t>Gunter Alexander</a:t>
            </a:r>
          </a:p>
          <a:p>
            <a:r>
              <a:rPr lang="en-US" sz="700" dirty="0">
                <a:latin typeface="+mj-lt"/>
              </a:rPr>
              <a:t>T: +43 676 8232 2065 </a:t>
            </a:r>
          </a:p>
          <a:p>
            <a:r>
              <a:rPr lang="en-US" sz="700" dirty="0">
                <a:latin typeface="+mj-lt"/>
              </a:rPr>
              <a:t>E: hohejagd@rxglobal.com</a:t>
            </a:r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3FEFEE49-F8D2-42A2-B7CF-20CFF0F1EC61}"/>
              </a:ext>
            </a:extLst>
          </p:cNvPr>
          <p:cNvSpPr txBox="1"/>
          <p:nvPr/>
        </p:nvSpPr>
        <p:spPr>
          <a:xfrm>
            <a:off x="166241" y="8829785"/>
            <a:ext cx="17744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+mj-lt"/>
              </a:rPr>
              <a:t>Head of Operations</a:t>
            </a:r>
          </a:p>
          <a:p>
            <a:r>
              <a:rPr lang="en-US" sz="900" dirty="0">
                <a:solidFill>
                  <a:schemeClr val="bg1"/>
                </a:solidFill>
                <a:latin typeface="+mj-lt"/>
              </a:rPr>
              <a:t>Andreas Ott</a:t>
            </a:r>
          </a:p>
          <a:p>
            <a:r>
              <a:rPr lang="en-US" sz="900" dirty="0">
                <a:solidFill>
                  <a:schemeClr val="bg1"/>
                </a:solidFill>
                <a:latin typeface="+mj-lt"/>
              </a:rPr>
              <a:t>T: +43 676 8232 2205</a:t>
            </a:r>
          </a:p>
          <a:p>
            <a:r>
              <a:rPr lang="en-US" sz="900" dirty="0">
                <a:solidFill>
                  <a:schemeClr val="bg1"/>
                </a:solidFill>
                <a:latin typeface="+mj-lt"/>
              </a:rPr>
              <a:t>E: andreas.ott@rxglobal.com</a:t>
            </a:r>
          </a:p>
          <a:p>
            <a:endParaRPr lang="en-US" sz="900" b="1" dirty="0">
              <a:solidFill>
                <a:schemeClr val="bg1"/>
              </a:solidFill>
              <a:latin typeface="+mj-lt"/>
            </a:endParaRPr>
          </a:p>
          <a:p>
            <a:endParaRPr lang="en-US" sz="900" dirty="0">
              <a:solidFill>
                <a:schemeClr val="bg1"/>
              </a:solidFill>
              <a:latin typeface="+mj-lt"/>
            </a:endParaRPr>
          </a:p>
          <a:p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78F0A0A7-0730-4B07-BE19-B848FA4561BA}"/>
              </a:ext>
            </a:extLst>
          </p:cNvPr>
          <p:cNvSpPr txBox="1"/>
          <p:nvPr/>
        </p:nvSpPr>
        <p:spPr>
          <a:xfrm>
            <a:off x="1382493" y="2736059"/>
            <a:ext cx="1833544" cy="6617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000" b="1" dirty="0">
                <a:solidFill>
                  <a:schemeClr val="bg1"/>
                </a:solidFill>
                <a:latin typeface="+mj-lt"/>
              </a:rPr>
              <a:t>ABBAU:</a:t>
            </a:r>
          </a:p>
          <a:p>
            <a:r>
              <a:rPr lang="de-DE" sz="900" dirty="0">
                <a:solidFill>
                  <a:schemeClr val="bg1"/>
                </a:solidFill>
                <a:latin typeface="+mj-lt"/>
              </a:rPr>
              <a:t>SO, 25.02.2024 17:00 – 21:00 Uhr</a:t>
            </a:r>
            <a:br>
              <a:rPr lang="de-DE" sz="1000" dirty="0">
                <a:solidFill>
                  <a:schemeClr val="bg1"/>
                </a:solidFill>
                <a:latin typeface="+mj-lt"/>
              </a:rPr>
            </a:br>
            <a:r>
              <a:rPr lang="de-DE" sz="900" dirty="0">
                <a:solidFill>
                  <a:schemeClr val="bg1"/>
                </a:solidFill>
                <a:latin typeface="+mj-lt"/>
              </a:rPr>
              <a:t>(</a:t>
            </a:r>
            <a:r>
              <a:rPr lang="de-DE" sz="900" dirty="0" err="1">
                <a:solidFill>
                  <a:schemeClr val="bg1"/>
                </a:solidFill>
                <a:latin typeface="+mj-lt"/>
              </a:rPr>
              <a:t>LKW´s</a:t>
            </a:r>
            <a:r>
              <a:rPr lang="de-DE" sz="900" dirty="0">
                <a:solidFill>
                  <a:schemeClr val="bg1"/>
                </a:solidFill>
                <a:latin typeface="+mj-lt"/>
              </a:rPr>
              <a:t> erst ab 18:00 Uhr)</a:t>
            </a:r>
          </a:p>
          <a:p>
            <a:r>
              <a:rPr lang="de-DE" sz="900" dirty="0">
                <a:solidFill>
                  <a:schemeClr val="bg1"/>
                </a:solidFill>
                <a:latin typeface="+mj-lt"/>
              </a:rPr>
              <a:t>MO, 26.02.2024 8:00 – 18:00 Uhr</a:t>
            </a:r>
          </a:p>
        </p:txBody>
      </p:sp>
      <p:sp>
        <p:nvSpPr>
          <p:cNvPr id="74" name="Textfeld 73">
            <a:extLst>
              <a:ext uri="{FF2B5EF4-FFF2-40B4-BE49-F238E27FC236}">
                <a16:creationId xmlns:a16="http://schemas.microsoft.com/office/drawing/2014/main" id="{FFC30C46-4951-4084-8E77-A4FBF6955A6E}"/>
              </a:ext>
            </a:extLst>
          </p:cNvPr>
          <p:cNvSpPr txBox="1"/>
          <p:nvPr/>
        </p:nvSpPr>
        <p:spPr>
          <a:xfrm>
            <a:off x="1680911" y="8829785"/>
            <a:ext cx="187922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+mj-lt"/>
              </a:rPr>
              <a:t>Product Manager</a:t>
            </a:r>
          </a:p>
          <a:p>
            <a:r>
              <a:rPr lang="en-US" sz="900" dirty="0">
                <a:solidFill>
                  <a:schemeClr val="bg1"/>
                </a:solidFill>
                <a:latin typeface="+mj-lt"/>
              </a:rPr>
              <a:t>Stefanie Remiasch</a:t>
            </a:r>
          </a:p>
          <a:p>
            <a:r>
              <a:rPr lang="en-US" sz="900" dirty="0">
                <a:solidFill>
                  <a:schemeClr val="bg1"/>
                </a:solidFill>
                <a:latin typeface="+mj-lt"/>
              </a:rPr>
              <a:t>T: +43 676 8232 2235</a:t>
            </a:r>
          </a:p>
          <a:p>
            <a:r>
              <a:rPr lang="en-US" sz="900" dirty="0">
                <a:solidFill>
                  <a:schemeClr val="bg1"/>
                </a:solidFill>
                <a:latin typeface="+mj-lt"/>
              </a:rPr>
              <a:t>E: stefanie.remiasch@rxglobal.com</a:t>
            </a:r>
          </a:p>
          <a:p>
            <a:endParaRPr lang="en-US" sz="900" b="1" dirty="0">
              <a:solidFill>
                <a:schemeClr val="bg1"/>
              </a:solidFill>
              <a:latin typeface="+mj-lt"/>
            </a:endParaRPr>
          </a:p>
          <a:p>
            <a:endParaRPr lang="en-US" sz="900" dirty="0">
              <a:solidFill>
                <a:schemeClr val="bg1"/>
              </a:solidFill>
              <a:latin typeface="+mj-lt"/>
            </a:endParaRPr>
          </a:p>
          <a:p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5" name="Rechteck: abgerundete Ecken 74">
            <a:extLst>
              <a:ext uri="{FF2B5EF4-FFF2-40B4-BE49-F238E27FC236}">
                <a16:creationId xmlns:a16="http://schemas.microsoft.com/office/drawing/2014/main" id="{B38DAA82-A200-4CC7-AC76-CEF6C39811BE}"/>
              </a:ext>
            </a:extLst>
          </p:cNvPr>
          <p:cNvSpPr/>
          <p:nvPr/>
        </p:nvSpPr>
        <p:spPr>
          <a:xfrm>
            <a:off x="0" y="273618"/>
            <a:ext cx="6858001" cy="1114255"/>
          </a:xfrm>
          <a:prstGeom prst="roundRect">
            <a:avLst>
              <a:gd name="adj" fmla="val 0"/>
            </a:avLst>
          </a:prstGeom>
          <a:solidFill>
            <a:schemeClr val="accent6">
              <a:lumMod val="50000"/>
              <a:alpha val="74902"/>
            </a:schemeClr>
          </a:solidFill>
          <a:ln>
            <a:solidFill>
              <a:schemeClr val="tx1">
                <a:alpha val="74902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AT" sz="3200" dirty="0">
                <a:latin typeface="Proxima Nova Lt" panose="02000506030000020004"/>
              </a:rPr>
              <a:t>PARTNERBLATT</a:t>
            </a:r>
            <a:endParaRPr lang="LID4096" sz="3200" dirty="0">
              <a:latin typeface="Proxima Nova Lt" panose="02000506030000020004"/>
            </a:endParaRPr>
          </a:p>
        </p:txBody>
      </p:sp>
      <p:pic>
        <p:nvPicPr>
          <p:cNvPr id="3" name="Grafik 2" descr="Ein Bild, das Schrift, Text, Grafiken, Typografie enthält.&#10;&#10;Automatisch generierte Beschreibung">
            <a:extLst>
              <a:ext uri="{FF2B5EF4-FFF2-40B4-BE49-F238E27FC236}">
                <a16:creationId xmlns:a16="http://schemas.microsoft.com/office/drawing/2014/main" id="{DB6E53C2-CF1E-F3CF-E9EE-56E7614FF1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4799" y="115372"/>
            <a:ext cx="2565211" cy="1425665"/>
          </a:xfrm>
          <a:prstGeom prst="rect">
            <a:avLst/>
          </a:prstGeom>
        </p:spPr>
      </p:pic>
      <p:sp>
        <p:nvSpPr>
          <p:cNvPr id="4" name="Textfeld 3">
            <a:extLst>
              <a:ext uri="{FF2B5EF4-FFF2-40B4-BE49-F238E27FC236}">
                <a16:creationId xmlns:a16="http://schemas.microsoft.com/office/drawing/2014/main" id="{6B02234D-765B-5D91-58FC-B50F99178D83}"/>
              </a:ext>
            </a:extLst>
          </p:cNvPr>
          <p:cNvSpPr txBox="1"/>
          <p:nvPr/>
        </p:nvSpPr>
        <p:spPr>
          <a:xfrm>
            <a:off x="3418441" y="8829785"/>
            <a:ext cx="1774458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b="1" dirty="0">
                <a:solidFill>
                  <a:schemeClr val="bg1"/>
                </a:solidFill>
                <a:latin typeface="+mj-lt"/>
              </a:rPr>
              <a:t>Event Manager</a:t>
            </a:r>
          </a:p>
          <a:p>
            <a:r>
              <a:rPr lang="en-US" sz="900" dirty="0">
                <a:solidFill>
                  <a:schemeClr val="bg1"/>
                </a:solidFill>
                <a:latin typeface="+mj-lt"/>
              </a:rPr>
              <a:t>Sarah Duft</a:t>
            </a:r>
          </a:p>
          <a:p>
            <a:r>
              <a:rPr lang="en-US" sz="900" dirty="0">
                <a:solidFill>
                  <a:schemeClr val="bg1"/>
                </a:solidFill>
                <a:latin typeface="+mj-lt"/>
              </a:rPr>
              <a:t>T: +43 676 8232 2223</a:t>
            </a:r>
          </a:p>
          <a:p>
            <a:r>
              <a:rPr lang="en-US" sz="900" dirty="0">
                <a:solidFill>
                  <a:schemeClr val="bg1"/>
                </a:solidFill>
                <a:latin typeface="+mj-lt"/>
              </a:rPr>
              <a:t>E: sarah.duft@rxglobal.com</a:t>
            </a:r>
          </a:p>
          <a:p>
            <a:endParaRPr lang="en-US" sz="900" b="1" dirty="0">
              <a:solidFill>
                <a:schemeClr val="bg1"/>
              </a:solidFill>
              <a:latin typeface="+mj-lt"/>
            </a:endParaRPr>
          </a:p>
          <a:p>
            <a:endParaRPr lang="en-US" sz="900" dirty="0">
              <a:solidFill>
                <a:schemeClr val="bg1"/>
              </a:solidFill>
              <a:latin typeface="+mj-lt"/>
            </a:endParaRPr>
          </a:p>
          <a:p>
            <a:endParaRPr lang="en-US" sz="9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04589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510</Words>
  <Application>Microsoft Office PowerPoint</Application>
  <PresentationFormat>A4-Papier (210 x 297 mm)</PresentationFormat>
  <Paragraphs>123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Proxima Nova Lt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Wimmer, Magdalena-Katharina (RX)</dc:creator>
  <cp:lastModifiedBy>Lobzhanidze, Anna (RX-SZG)</cp:lastModifiedBy>
  <cp:revision>45</cp:revision>
  <cp:lastPrinted>2022-05-17T07:48:29Z</cp:lastPrinted>
  <dcterms:created xsi:type="dcterms:W3CDTF">2022-04-21T19:01:09Z</dcterms:created>
  <dcterms:modified xsi:type="dcterms:W3CDTF">2024-02-13T15:00:29Z</dcterms:modified>
</cp:coreProperties>
</file>